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14" r:id="rId2"/>
  </p:sldMasterIdLst>
  <p:notesMasterIdLst>
    <p:notesMasterId r:id="rId37"/>
  </p:notesMasterIdLst>
  <p:handoutMasterIdLst>
    <p:handoutMasterId r:id="rId38"/>
  </p:handoutMasterIdLst>
  <p:sldIdLst>
    <p:sldId id="256" r:id="rId3"/>
    <p:sldId id="312" r:id="rId4"/>
    <p:sldId id="295" r:id="rId5"/>
    <p:sldId id="299" r:id="rId6"/>
    <p:sldId id="305" r:id="rId7"/>
    <p:sldId id="304" r:id="rId8"/>
    <p:sldId id="297" r:id="rId9"/>
    <p:sldId id="265" r:id="rId10"/>
    <p:sldId id="316" r:id="rId11"/>
    <p:sldId id="319" r:id="rId12"/>
    <p:sldId id="317" r:id="rId13"/>
    <p:sldId id="318" r:id="rId14"/>
    <p:sldId id="320" r:id="rId15"/>
    <p:sldId id="321" r:id="rId16"/>
    <p:sldId id="322" r:id="rId17"/>
    <p:sldId id="323" r:id="rId18"/>
    <p:sldId id="324" r:id="rId19"/>
    <p:sldId id="325" r:id="rId20"/>
    <p:sldId id="303" r:id="rId21"/>
    <p:sldId id="279" r:id="rId22"/>
    <p:sldId id="280" r:id="rId23"/>
    <p:sldId id="281" r:id="rId24"/>
    <p:sldId id="288" r:id="rId25"/>
    <p:sldId id="311" r:id="rId26"/>
    <p:sldId id="326" r:id="rId27"/>
    <p:sldId id="327" r:id="rId28"/>
    <p:sldId id="328" r:id="rId29"/>
    <p:sldId id="329" r:id="rId30"/>
    <p:sldId id="330" r:id="rId31"/>
    <p:sldId id="332" r:id="rId32"/>
    <p:sldId id="331" r:id="rId33"/>
    <p:sldId id="333" r:id="rId34"/>
    <p:sldId id="334" r:id="rId35"/>
    <p:sldId id="335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23D"/>
    <a:srgbClr val="5D8337"/>
    <a:srgbClr val="425B29"/>
    <a:srgbClr val="80BB6B"/>
    <a:srgbClr val="CFF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howGuides="1">
      <p:cViewPr varScale="1">
        <p:scale>
          <a:sx n="89" d="100"/>
          <a:sy n="89" d="100"/>
        </p:scale>
        <p:origin x="221" y="77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925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621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95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553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7672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1844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2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57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44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1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4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8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09.06.2021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25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0FA9E5-6744-4841-888F-9E7CC0C2B7EC}" type="datetimeFigureOut">
              <a:rPr lang="ru-RU" smtClean="0"/>
              <a:pPr/>
              <a:t>09.06.2021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065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svg"/><Relationship Id="rId3" Type="http://schemas.microsoft.com/office/2007/relationships/hdphoto" Target="../media/hdphoto1.wdp"/><Relationship Id="rId7" Type="http://schemas.openxmlformats.org/officeDocument/2006/relationships/image" Target="../media/image33.svg"/><Relationship Id="rId12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tart.camunda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BWp3rNdHk&amp;list=PL-6mNeLaDVHDJ5ZwwU9lmdLpDhyKFGDpq" TargetMode="External"/><Relationship Id="rId7" Type="http://schemas.openxmlformats.org/officeDocument/2006/relationships/hyperlink" Target="https://www.youtube.com/watch?v=BHxYtmJK6MQ" TargetMode="External"/><Relationship Id="rId2" Type="http://schemas.openxmlformats.org/officeDocument/2006/relationships/hyperlink" Target="https://www.youtube.com/channel/UCTYG6fjGgHg5p47PqsiaI2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-6mNeLaDVHBLyaGt_D2oMdghPpFQ6E-K" TargetMode="External"/><Relationship Id="rId5" Type="http://schemas.openxmlformats.org/officeDocument/2006/relationships/hyperlink" Target="https://www.youtube.com/playlist?list=PL-6mNeLaDVHB2cvOmsQsvID86GG9OaRw3" TargetMode="External"/><Relationship Id="rId4" Type="http://schemas.openxmlformats.org/officeDocument/2006/relationships/hyperlink" Target="https://www.youtube.com/playlist?list=PL-6mNeLaDVHCQwrA8m_k3A0jCJcTzkR0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="" xmlns:a16="http://schemas.microsoft.com/office/drawing/2014/main" id="{90493463-4051-074E-A514-50FB60227AF9}"/>
              </a:ext>
            </a:extLst>
          </p:cNvPr>
          <p:cNvSpPr txBox="1">
            <a:spLocks/>
          </p:cNvSpPr>
          <p:nvPr/>
        </p:nvSpPr>
        <p:spPr>
          <a:xfrm>
            <a:off x="477788" y="3485039"/>
            <a:ext cx="11711037" cy="52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>
                <a:solidFill>
                  <a:srgbClr val="FF0000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Adobe Devanagari" panose="02040503050201020203" pitchFamily="18" charset="0"/>
              </a:rPr>
              <a:t>Система </a:t>
            </a:r>
            <a:r>
              <a:rPr lang="ru-RU" dirty="0" smtClean="0">
                <a:solidFill>
                  <a:schemeClr val="tx1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Adobe Devanagari" panose="02040503050201020203" pitchFamily="18" charset="0"/>
              </a:rPr>
              <a:t>управления</a:t>
            </a:r>
            <a:r>
              <a:rPr lang="ru-RU" dirty="0" smtClean="0">
                <a:solidFill>
                  <a:srgbClr val="FF0000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Adobe Devanagari" panose="02040503050201020203" pitchFamily="18" charset="0"/>
              </a:rPr>
              <a:t> бизнес-процессами</a:t>
            </a:r>
            <a:endParaRPr lang="ru-RU" dirty="0">
              <a:solidFill>
                <a:srgbClr val="FF0000"/>
              </a:solidFill>
              <a:latin typeface="Arial Black" panose="020B0A04020102020204" pitchFamily="34" charset="0"/>
              <a:ea typeface="Open Sans" panose="020B0606030504020204" pitchFamily="34" charset="0"/>
              <a:cs typeface="Adobe Devanagari" panose="02040503050201020203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07AF26ED-C738-5742-8DB5-A06245C4A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4598" y="1556792"/>
            <a:ext cx="7606581" cy="14497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5" y="404664"/>
            <a:ext cx="1524078" cy="152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Подзаголовок 2">
            <a:extLst>
              <a:ext uri="{FF2B5EF4-FFF2-40B4-BE49-F238E27FC236}">
                <a16:creationId xmlns="" xmlns:a16="http://schemas.microsoft.com/office/drawing/2014/main" id="{90493463-4051-074E-A514-50FB60227AF9}"/>
              </a:ext>
            </a:extLst>
          </p:cNvPr>
          <p:cNvSpPr txBox="1">
            <a:spLocks/>
          </p:cNvSpPr>
          <p:nvPr/>
        </p:nvSpPr>
        <p:spPr>
          <a:xfrm>
            <a:off x="0" y="3972151"/>
            <a:ext cx="12188825" cy="52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rgbClr val="FF0000"/>
              </a:solidFill>
              <a:latin typeface="Arial Black" panose="020B0A04020102020204" pitchFamily="34" charset="0"/>
              <a:ea typeface="Open Sans" panose="020B0606030504020204" pitchFamily="34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38723" y="33265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1038722" y="611113"/>
            <a:ext cx="9016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Токен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как пересекает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потоки последовательности и проходит через элементы процесса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Поведение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элементов процесса можно определить, описав, как они взаимодействуют с </a:t>
            </a:r>
            <a:r>
              <a:rPr 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токеном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когда он «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пересекает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 структуру процесса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kk-KZ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Внизу видео</a:t>
            </a:r>
            <a:endParaRPr lang="ru-RU" sz="240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Tok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941" y="2636912"/>
            <a:ext cx="7381196" cy="3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СОБЫТИЕ)</a:t>
            </a:r>
            <a:b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ru-RU" sz="24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1065212" y="1038430"/>
            <a:ext cx="9145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Графические элементы событий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изображаются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окружностью 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в зависимости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 положения события на схеме процесса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400" i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Начальное событие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(инициирующее 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бизнес-процесс)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(англ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sz="2400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i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Промежуточное </a:t>
            </a:r>
            <a:r>
              <a:rPr lang="ru-RU" sz="2400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событие </a:t>
            </a:r>
            <a:r>
              <a:rPr lang="en-US" sz="2400" i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англ. </a:t>
            </a:r>
            <a:r>
              <a:rPr lang="ru-RU" sz="2400" b="1" dirty="0" err="1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400" i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400" i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Конечное </a:t>
            </a:r>
            <a:r>
              <a:rPr lang="ru-RU" sz="2400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событие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(заканчивающее бизнес-процесс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англ. </a:t>
            </a:r>
            <a:r>
              <a:rPr lang="ru-RU" sz="2400" b="1" dirty="0" err="1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случае с доставкой товара начальным событием будет, очевидно, заявка клиента. Либо же – звонок менеджера клиенту с предложением совершить покупку. Конечным событием в такой цепочке станет факт доставки, подтверждённый подписью клиента</a:t>
            </a:r>
            <a:r>
              <a:rPr lang="ru-RU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b="7589"/>
          <a:stretch/>
        </p:blipFill>
        <p:spPr>
          <a:xfrm>
            <a:off x="2710036" y="4437112"/>
            <a:ext cx="7135221" cy="20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350569"/>
            <a:ext cx="8917632" cy="57606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СОБЫТИЕ</a:t>
            </a:r>
            <a:r>
              <a:rPr lang="ru-RU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24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117748" y="1402315"/>
            <a:ext cx="59046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Когда </a:t>
            </a:r>
            <a:r>
              <a:rPr lang="ru-RU" sz="2400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токен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прибывает в Промежуточное событие, которое помещается в 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Середине процесса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произойдет одно из двух:</a:t>
            </a:r>
          </a:p>
          <a:p>
            <a:pPr algn="just"/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</a:t>
            </a:r>
            <a:r>
              <a:rPr lang="en-US" sz="2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Throw </a:t>
            </a:r>
            <a:r>
              <a:rPr lang="en-US" sz="24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</a:t>
            </a:r>
            <a:endParaRPr lang="ru-RU" sz="24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разу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произойдет триггер События (например, Сообщение будет 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отправлено)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just"/>
            <a:endParaRPr lang="ru-RU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</a:t>
            </a:r>
            <a:r>
              <a:rPr lang="en-US" sz="24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Catch </a:t>
            </a:r>
            <a:r>
              <a:rPr lang="en-US" sz="2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</a:t>
            </a:r>
            <a:endParaRPr lang="ru-RU" sz="24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kk-KZ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окен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останется в Событии до тех пор, пока не сработает триггер (например, не будет получено Сообщение)</a:t>
            </a:r>
          </a:p>
          <a:p>
            <a:pPr algn="just"/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После того как получить 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токен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от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Throw </a:t>
            </a:r>
            <a:r>
              <a:rPr lang="en-US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только тогда будет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перемещаться по исходящему потоку последовательности</a:t>
            </a:r>
            <a:r>
              <a:rPr lang="ru-RU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endParaRPr lang="kk-KZ" sz="24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268760"/>
            <a:ext cx="4968552" cy="5239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909836" y="827954"/>
            <a:ext cx="8048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k-KZ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означает</a:t>
            </a:r>
            <a:r>
              <a:rPr lang="en-US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k-KZ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промежуточный </a:t>
            </a:r>
            <a:r>
              <a:rPr lang="en-US" sz="24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Catch</a:t>
            </a:r>
            <a:r>
              <a:rPr lang="kk-KZ" sz="2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k-KZ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lang="en-US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Throw </a:t>
            </a:r>
            <a:endParaRPr lang="ru-RU" sz="240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087" y="332656"/>
            <a:ext cx="8917632" cy="57606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ACTIVITY 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ДЕЙСТВИЯ)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1032775" y="908720"/>
            <a:ext cx="9145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Activity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те действия (задачи), которые должны быть выполнены на определенном этапе бизнес-процесса. Их при моделировании обычно обозначают в виде прямоугольников, в которые вписывают суть действия</a:t>
            </a:r>
            <a:r>
              <a:rPr lang="ru-RU" sz="2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Обычно действия делят следующим образом:</a:t>
            </a:r>
          </a:p>
          <a:p>
            <a:pPr algn="just"/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Процесс – крупное действие, которое требует дальнейшей детализации при моделировании.</a:t>
            </a:r>
          </a:p>
          <a:p>
            <a:pPr algn="just"/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Задача – элементарное действие, которое уже не может быть дальше детализировано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4365104"/>
            <a:ext cx="9888330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91" y="0"/>
            <a:ext cx="3762277" cy="6858000"/>
          </a:xfrm>
          <a:prstGeom prst="rect">
            <a:avLst/>
          </a:prstGeom>
        </p:spPr>
      </p:pic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333772" y="262644"/>
            <a:ext cx="8917632" cy="57606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ACTIVITY 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ДЕЙСТВИЯ)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333772" y="764704"/>
            <a:ext cx="76328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Задание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— это единица работы, элементарное действие в процессе.</a:t>
            </a:r>
          </a:p>
          <a:p>
            <a:pPr algn="just"/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Множественные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экземпляры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instances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действия показывают, что одно действие выполняется многократно, по одному разу для каждого объекта. Например, для каждого объекта в заказе клиента выполняется один экземпляр действия. Экземпляры действия могут выполняться параллельно или последовательно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2400" dirty="0" smtClean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Развёрнутый </a:t>
            </a:r>
            <a:r>
              <a:rPr lang="ru-RU" sz="2400" dirty="0" err="1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подпроцесс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expanded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subprocess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является сложным действием и содержит внутри себя собственную диаграмму бизнес-процессов.</a:t>
            </a:r>
          </a:p>
          <a:p>
            <a:pPr algn="just"/>
            <a:endParaRPr lang="en-US" sz="2400" dirty="0" smtClean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Свёрнутый </a:t>
            </a:r>
            <a:r>
              <a:rPr lang="ru-RU" sz="24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подпроцесс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collapsed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subprocess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также является составным действием, но скрывает детали реализации процесса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0215" t="10647" r="8054" b="9495"/>
          <a:stretch/>
        </p:blipFill>
        <p:spPr>
          <a:xfrm>
            <a:off x="9163713" y="531935"/>
            <a:ext cx="1728192" cy="10801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3979" r="4507" b="4001"/>
          <a:stretch/>
        </p:blipFill>
        <p:spPr>
          <a:xfrm>
            <a:off x="9252044" y="2042190"/>
            <a:ext cx="1656184" cy="11521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728" y="5063164"/>
            <a:ext cx="2067213" cy="1181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792" y="3485714"/>
            <a:ext cx="3686689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087" y="332656"/>
            <a:ext cx="8917632" cy="57606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 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ШЛЮЗ, РАЗВИЛКА)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1032775" y="908720"/>
            <a:ext cx="9145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ru-RU" sz="2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контрольный узел, который появляется в случае условного ветвления бизнес-процесса. Графически изображается в виде ромба.</a:t>
            </a:r>
          </a:p>
          <a:p>
            <a:pPr algn="just"/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Также шлюзы необходимы в случаях, когда порядок действий зависит от тех или иных факторов. Например, при работе с заказчиками шлюз появляется на этапе принятия клиентом решения о покупке – «</a:t>
            </a:r>
            <a:r>
              <a:rPr lang="ru-RU" sz="2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или </a:t>
            </a:r>
            <a:r>
              <a:rPr lang="ru-RU" sz="2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нет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». При положительном решении необходимо оформить покупку, при отрицательном – выяснить возможные причины отказа, провести работу с «отказом» и т.д.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4005064"/>
            <a:ext cx="7958125" cy="23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087" y="332656"/>
            <a:ext cx="8917632" cy="57606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 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ШЛЮЗ, РАЗВИЛКА)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261764" y="1110438"/>
            <a:ext cx="55446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err="1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Оператор«или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(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exclusive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 Поток управления направляется лишь по одной исходящей ветви. </a:t>
            </a:r>
          </a:p>
          <a:p>
            <a:pPr algn="just"/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Оператор исключающего «или» 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event-based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exclusive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направляет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токен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управления лишь по той исходящей ветви, на которой первой произошло </a:t>
            </a:r>
            <a:r>
              <a:rPr lang="ru-RU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событие</a:t>
            </a:r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b="1" dirty="0" err="1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</a:t>
            </a:r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Оператор включающего «или» 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inclusive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активирует одну или более исходящих ветвей, в случае, когда осуществляется ветвление. </a:t>
            </a:r>
          </a:p>
          <a:p>
            <a:pPr algn="just"/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Оператор «и»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parallel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использующийся для ветвления, разделяет один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токен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на несколько параллельных. При этом все исходящие ветви активируются одновременно. </a:t>
            </a:r>
          </a:p>
          <a:p>
            <a:pPr algn="just"/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Сложный оператор 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имеет несколько условий, в зависимости от выполнения которых активируются исходящие ветви. Оператор затрудняет понимание диаграммы, так как условия, 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04" y="1340768"/>
            <a:ext cx="6074410" cy="46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087" y="332656"/>
            <a:ext cx="8917632" cy="576064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 (ПОТОК) И MESSAGE FLOWS (ПОТОК СООБЩЕНИЙ)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261764" y="1110438"/>
            <a:ext cx="11737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Поток </a:t>
            </a:r>
            <a:r>
              <a:rPr lang="ru-RU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последовательность действий, обозначается как стрелка, и показывает, какое действие после какого необходимо совершить.</a:t>
            </a:r>
          </a:p>
          <a:p>
            <a:pPr algn="just"/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Flows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пунктирные стрелки в бизнес-модели, которые показывают сообщения, которыми обмениваются участники бизнес-процесса. Например, если заказ переходит от клиента в обработку в отдел продаж, он сопровождается сообщением, которое содержит информацию об этом заказе. Также </a:t>
            </a:r>
            <a:r>
              <a:rPr lang="ru-RU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Flows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могут связывать два отдельных пула в диаграмме.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51" y="3212976"/>
            <a:ext cx="2362530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087" y="332656"/>
            <a:ext cx="8917632" cy="57606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POOL (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ПУЛ)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261764" y="1110438"/>
            <a:ext cx="11737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Пул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объект описывающий какой-то один процесс на диаграмме. Он может быть не изображен на диаграмме, но он всегда есть. На одной диаграмме может быть несколько Пулов. Пул можно развернуть для просмотра деталей.</a:t>
            </a:r>
          </a:p>
          <a:p>
            <a:pPr algn="just"/>
            <a:endParaRPr lang="ru-R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Пул может также содержать, так называемые, «</a:t>
            </a:r>
            <a:r>
              <a:rPr lang="ru-RU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дорожки</a:t>
            </a:r>
            <a:r>
              <a:rPr lang="ru-R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». Они нужны для того, чтобы указать участников процессов, которые скрыты в пуле. Например, в процессе работы с клиентами участвует менеджер по продажам, руководитель отдела продаж, возможно, бухгалтер или кассир.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2636912"/>
            <a:ext cx="5688632" cy="41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</a:t>
            </a:r>
            <a:endParaRPr lang="ru-RU" sz="24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206784-CCFF-DE44-A0EC-7D705E2D1F54}"/>
              </a:ext>
            </a:extLst>
          </p:cNvPr>
          <p:cNvSpPr txBox="1"/>
          <p:nvPr/>
        </p:nvSpPr>
        <p:spPr>
          <a:xfrm>
            <a:off x="1065212" y="1556792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 диаграммы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  <a:endParaRPr lang="ru-RU" sz="240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E228C78-DD0F-3440-B93E-B6EED3DC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8" y="2204864"/>
            <a:ext cx="10949682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2" y="1556792"/>
            <a:ext cx="9205664" cy="424847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BPM,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ТАКОЕ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ЧЕГО СОСТОИТ НОТАЦИЯ BPMN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АРХИТЕКТУРА СИСТЕМЫ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СЦЕНАРИИ ИСПОЛЬЗОВАНИЯ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ФАКТЫ О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РАЗВЕРТЫВАНИЕ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STANDALONE PROCESS ENGINE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УСТАНОВКА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 И РАЗВЕРТЫВАНИЕ БИЗНЕС-ПРОЦЕССА</a:t>
            </a:r>
          </a:p>
          <a:p>
            <a:pPr marL="45720" indent="0" algn="just">
              <a:lnSpc>
                <a:spcPts val="1700"/>
              </a:lnSpc>
              <a:buNone/>
            </a:pP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 (</a:t>
            </a:r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COMMUNITY)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E1AD552E-DFBD-D347-9A63-F4CFC32F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268760"/>
            <a:ext cx="8917632" cy="50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</a:t>
            </a:r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(COMMUNITY)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="" xmlns:a16="http://schemas.microsoft.com/office/drawing/2014/main" id="{67E3FB8A-A8F5-A145-AE1E-9C5C089D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442"/>
              </p:ext>
            </p:extLst>
          </p:nvPr>
        </p:nvGraphicFramePr>
        <p:xfrm>
          <a:off x="1097237" y="1484784"/>
          <a:ext cx="8917632" cy="319913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332879">
                  <a:extLst>
                    <a:ext uri="{9D8B030D-6E8A-4147-A177-3AD203B41FA5}">
                      <a16:colId xmlns="" xmlns:a16="http://schemas.microsoft.com/office/drawing/2014/main" val="868718025"/>
                    </a:ext>
                  </a:extLst>
                </a:gridCol>
                <a:gridCol w="6584753">
                  <a:extLst>
                    <a:ext uri="{9D8B030D-6E8A-4147-A177-3AD203B41FA5}">
                      <a16:colId xmlns="" xmlns:a16="http://schemas.microsoft.com/office/drawing/2014/main" val="2840319300"/>
                    </a:ext>
                  </a:extLst>
                </a:gridCol>
              </a:tblGrid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Modeler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Кросс-платформенное приложение для моделирования бизнес-процессов. Поддерживает нотации: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BPMN 2.0, DMN 1.1, CMMN 1.1.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1348752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Tasklist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Веб-приложение для выполнения задач, требующих участия пользователя (ввод и просмотр данных)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5150374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Cockpit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Веб-приложение, обеспечивающее мониторинг и управление бизнес-процессами (интерфейс владельца или оператора бизнес-процесса)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5782252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Admin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Веб-приложение, интерфейс администратора системы. Управление пользователями, группами, авторизациями.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5881556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REST/Java API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Программный интерфейс системы, обеспечивающий взаимодействие как с внешними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(REST),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так и внутренними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(Java)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компонентами.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6880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3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</a:t>
            </a:r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(ENTERPRISE)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128E5F1C-FB3C-3343-814F-3C6EE3E9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340768"/>
            <a:ext cx="9339697" cy="50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9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СЦЕНАРИИ ПРИМЕНЕНИЯ </a:t>
            </a:r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="" xmlns:a16="http://schemas.microsoft.com/office/drawing/2014/main" id="{DDD91E79-F5D6-0940-B98C-C6BBF2DAE6BE}"/>
              </a:ext>
            </a:extLst>
          </p:cNvPr>
          <p:cNvGrpSpPr/>
          <p:nvPr/>
        </p:nvGrpSpPr>
        <p:grpSpPr>
          <a:xfrm>
            <a:off x="5714976" y="1924034"/>
            <a:ext cx="4176464" cy="1893134"/>
            <a:chOff x="1197868" y="1664821"/>
            <a:chExt cx="4176464" cy="1893134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7C76B9A-05AF-E34B-B4C8-832AE807303A}"/>
                </a:ext>
              </a:extLst>
            </p:cNvPr>
            <p:cNvSpPr txBox="1"/>
            <p:nvPr/>
          </p:nvSpPr>
          <p:spPr>
            <a:xfrm>
              <a:off x="2129036" y="1664821"/>
              <a:ext cx="3245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Автоматизация рабочих процессов «под ключ»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B2C6F1E-4927-FC40-A44F-4953E6DC4FA1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развертывается в качестве </a:t>
              </a: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BPM-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движка, в качестве интерфейса пользователя используется </a:t>
              </a: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Tasklist,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либо кастомное приложение.  </a:t>
              </a: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377D70F5-1B22-A443-8163-48D988031B5B}"/>
              </a:ext>
            </a:extLst>
          </p:cNvPr>
          <p:cNvGrpSpPr/>
          <p:nvPr/>
        </p:nvGrpSpPr>
        <p:grpSpPr>
          <a:xfrm>
            <a:off x="984548" y="1816005"/>
            <a:ext cx="4309120" cy="2001163"/>
            <a:chOff x="1065212" y="1556792"/>
            <a:chExt cx="4309120" cy="2001163"/>
          </a:xfrm>
        </p:grpSpPr>
        <p:pic>
          <p:nvPicPr>
            <p:cNvPr id="10" name="Рисунок 9" descr="Гистограмма">
              <a:extLst>
                <a:ext uri="{FF2B5EF4-FFF2-40B4-BE49-F238E27FC236}">
                  <a16:creationId xmlns="" xmlns:a16="http://schemas.microsoft.com/office/drawing/2014/main" id="{4619BD0D-B0D6-1F4D-9361-F36EF0F34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5212" y="1556792"/>
              <a:ext cx="1047056" cy="10470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26F38BF-EEDF-7247-9811-5DA4290BF4FB}"/>
                </a:ext>
              </a:extLst>
            </p:cNvPr>
            <p:cNvSpPr txBox="1"/>
            <p:nvPr/>
          </p:nvSpPr>
          <p:spPr>
            <a:xfrm>
              <a:off x="2129036" y="1664821"/>
              <a:ext cx="32452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Визуализация, онлайн-мониторинг и оптимизация бизнес-процессов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D6B4167-F35C-D948-8D6D-9EFF3C6764CE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встраивается во внешнюю систему или интегрируется с ней, собирая информацию о процессах (</a:t>
              </a: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Cockpit + Optimize)</a:t>
              </a:r>
              <a:endPara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A06BDC03-03E1-B048-9FB4-449A7A8C27FE}"/>
              </a:ext>
            </a:extLst>
          </p:cNvPr>
          <p:cNvGrpSpPr/>
          <p:nvPr/>
        </p:nvGrpSpPr>
        <p:grpSpPr>
          <a:xfrm>
            <a:off x="1114500" y="4077909"/>
            <a:ext cx="4178052" cy="1509898"/>
            <a:chOff x="1197868" y="1832614"/>
            <a:chExt cx="4178052" cy="1509898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05C3171-FAF3-D641-B7C6-68C1D35294B0}"/>
                </a:ext>
              </a:extLst>
            </p:cNvPr>
            <p:cNvSpPr txBox="1"/>
            <p:nvPr/>
          </p:nvSpPr>
          <p:spPr>
            <a:xfrm>
              <a:off x="2130624" y="1832614"/>
              <a:ext cx="3245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Репозиторий бизнес-правил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C1BEC6E-FB84-3D42-B4BC-A804AAB852D7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используется для хранения бизнес-правил, в качестве </a:t>
              </a:r>
              <a:r>
                <a:rPr lang="ru-RU" sz="14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бэк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-энда для калькуляторов, скоринговых систем.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73214AEF-3413-2C41-9F58-1704A7FD785E}"/>
              </a:ext>
            </a:extLst>
          </p:cNvPr>
          <p:cNvGrpSpPr/>
          <p:nvPr/>
        </p:nvGrpSpPr>
        <p:grpSpPr>
          <a:xfrm>
            <a:off x="5714976" y="4077909"/>
            <a:ext cx="4176464" cy="1725341"/>
            <a:chOff x="1197868" y="1832614"/>
            <a:chExt cx="4176464" cy="1725341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9EDC57C-1553-3442-A707-64C06501A531}"/>
                </a:ext>
              </a:extLst>
            </p:cNvPr>
            <p:cNvSpPr txBox="1"/>
            <p:nvPr/>
          </p:nvSpPr>
          <p:spPr>
            <a:xfrm>
              <a:off x="2129036" y="1832614"/>
              <a:ext cx="3245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Интеграционный слой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08C3110-84F5-7C40-AF36-20772C1ADEDA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используется в качестве интеграционного решения, позволяющего связывать между собой системы, данные и процессы.</a:t>
              </a:r>
            </a:p>
          </p:txBody>
        </p:sp>
      </p:grpSp>
      <p:pic>
        <p:nvPicPr>
          <p:cNvPr id="28" name="Рисунок 27" descr="Собрание">
            <a:extLst>
              <a:ext uri="{FF2B5EF4-FFF2-40B4-BE49-F238E27FC236}">
                <a16:creationId xmlns="" xmlns:a16="http://schemas.microsoft.com/office/drawing/2014/main" id="{D08F5029-5143-A243-8358-05F61EF4CE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744" y="1804659"/>
            <a:ext cx="914400" cy="914400"/>
          </a:xfrm>
          <a:prstGeom prst="rect">
            <a:avLst/>
          </a:prstGeom>
        </p:spPr>
      </p:pic>
      <p:pic>
        <p:nvPicPr>
          <p:cNvPr id="30" name="Рисунок 29" descr="Контракт">
            <a:extLst>
              <a:ext uri="{FF2B5EF4-FFF2-40B4-BE49-F238E27FC236}">
                <a16:creationId xmlns="" xmlns:a16="http://schemas.microsoft.com/office/drawing/2014/main" id="{597264BB-694E-F144-ACE4-D9E93C465A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500" y="3791470"/>
            <a:ext cx="914400" cy="914400"/>
          </a:xfrm>
          <a:prstGeom prst="rect">
            <a:avLst/>
          </a:prstGeom>
        </p:spPr>
      </p:pic>
      <p:pic>
        <p:nvPicPr>
          <p:cNvPr id="32" name="Рисунок 31" descr="Головоломка">
            <a:extLst>
              <a:ext uri="{FF2B5EF4-FFF2-40B4-BE49-F238E27FC236}">
                <a16:creationId xmlns="" xmlns:a16="http://schemas.microsoft.com/office/drawing/2014/main" id="{3A4AB10F-9007-254C-AB67-78E138D39F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13388" y="3791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 и развертывание процесса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CC6BF1-EDAF-C349-B6EE-12F2E076810E}"/>
              </a:ext>
            </a:extLst>
          </p:cNvPr>
          <p:cNvSpPr txBox="1"/>
          <p:nvPr/>
        </p:nvSpPr>
        <p:spPr>
          <a:xfrm>
            <a:off x="1065212" y="1556792"/>
            <a:ext cx="596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camunda.com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/download/modeler/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64E879ED-AFC1-3841-AA82-CD43D3CA93DE}"/>
              </a:ext>
            </a:extLst>
          </p:cNvPr>
          <p:cNvSpPr/>
          <p:nvPr/>
        </p:nvSpPr>
        <p:spPr>
          <a:xfrm>
            <a:off x="1098716" y="2881878"/>
            <a:ext cx="4185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://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openweathermap.org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8489106-E8ED-8447-9E3E-12D62F8279C0}"/>
              </a:ext>
            </a:extLst>
          </p:cNvPr>
          <p:cNvSpPr txBox="1"/>
          <p:nvPr/>
        </p:nvSpPr>
        <p:spPr>
          <a:xfrm>
            <a:off x="1098716" y="2521838"/>
            <a:ext cx="418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Прогноз погоды </a:t>
            </a:r>
            <a:r>
              <a:rPr lang="ru-RU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CDB0D45-D8CC-D647-91D3-EF19DB43FAC7}"/>
              </a:ext>
            </a:extLst>
          </p:cNvPr>
          <p:cNvSpPr txBox="1"/>
          <p:nvPr/>
        </p:nvSpPr>
        <p:spPr>
          <a:xfrm>
            <a:off x="1098716" y="332050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http://api.openweathermap.org/data/2.5/weather?q=Almaty,kz&amp;appid=8a1c6703023c2366117dbba551cf9ed7</a:t>
            </a:r>
            <a:endParaRPr lang="ru-RU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84528C-0385-DB4D-9888-F9F2B2A5A257}"/>
              </a:ext>
            </a:extLst>
          </p:cNvPr>
          <p:cNvSpPr txBox="1"/>
          <p:nvPr/>
        </p:nvSpPr>
        <p:spPr>
          <a:xfrm>
            <a:off x="1269876" y="4135448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Сценарий: 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Получение информации о температуре воздуха в заданном </a:t>
            </a:r>
            <a:r>
              <a:rPr lang="ru-RU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городе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C676191-87AC-494B-9474-3E47FADA01B3}"/>
              </a:ext>
            </a:extLst>
          </p:cNvPr>
          <p:cNvSpPr txBox="1"/>
          <p:nvPr/>
        </p:nvSpPr>
        <p:spPr>
          <a:xfrm>
            <a:off x="1341884" y="562640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Almaty,kz</a:t>
            </a:r>
            <a:endParaRPr lang="en-US" dirty="0"/>
          </a:p>
          <a:p>
            <a:r>
              <a:rPr lang="en-US" dirty="0"/>
              <a:t>0 K = -273,15 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4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65820" y="1268760"/>
            <a:ext cx="1039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Переход </a:t>
            </a:r>
            <a:r>
              <a:rPr lang="kk-KZ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https://start.camunda.com/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k-KZ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генерирует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стартовый проект в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05" y="1844824"/>
            <a:ext cx="6462025" cy="46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65820" y="1268760"/>
            <a:ext cx="1039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Распаковка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файла, и </a:t>
            </a:r>
            <a:r>
              <a:rPr lang="kk-KZ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его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добавление в виде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Maven Project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1988840"/>
            <a:ext cx="742482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65820" y="1268760"/>
            <a:ext cx="1039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Открываем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заменяем схему в </a:t>
            </a:r>
            <a:r>
              <a:rPr lang="kk-KZ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сгенерированном проекте 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 свою пустую схему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916831"/>
            <a:ext cx="2508920" cy="40255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0" y="1916831"/>
            <a:ext cx="5616624" cy="37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65820" y="1268760"/>
            <a:ext cx="1039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примера работы напишем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делегат класс который расчитывает погоду и результат добавлем через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delegateExecution.setVariable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("temperature",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tempRound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);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204864"/>
            <a:ext cx="8998307" cy="42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44321" y="1212610"/>
            <a:ext cx="1039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Затем меняем схему и добавляем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task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task; (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Сохраняем изменения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b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Имплементация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task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будет через Делегат класс который мы уже написали в проекте</a:t>
            </a:r>
            <a:b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Название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Delegate Expression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будет братся из названия класса но с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Case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2420888"/>
            <a:ext cx="1006276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3D83594-00D7-944E-B87F-A20ADEA3A9AB}"/>
              </a:ext>
            </a:extLst>
          </p:cNvPr>
          <p:cNvSpPr txBox="1"/>
          <p:nvPr/>
        </p:nvSpPr>
        <p:spPr>
          <a:xfrm>
            <a:off x="1197868" y="1700808"/>
            <a:ext cx="97930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(Business process management)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Концепция управления организацией, рассматривающая бизнес-процессы, как ресурсы организации, непрерывно адаптируемые к постоянным изменениям, и полагающаяся на такие принципы, как понятность и видимость бизнес-процессов в организации за счет их моделирования с использованием формальных нотаций, использования программного обеспечения моделирования, симуляции, мониторинга и анализа бизнес-процессов, возможность динамического перестроения моделей бизнес-процессов силами участников и средствами программных систем. </a:t>
            </a:r>
          </a:p>
          <a:p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Иначе говоря, BPM отвечает на вопросы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какая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где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когда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зачем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выполняется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задача и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кто отвечает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 ее выполнение. </a:t>
            </a:r>
          </a:p>
          <a:p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44321" y="1212610"/>
            <a:ext cx="1039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Запускаем проект</a:t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Затем Переходим в адрес в браузере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http://localhost:8080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/</a:t>
            </a:r>
            <a:endParaRPr lang="kk-KZ" b="1" dirty="0" smtClean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2852936"/>
            <a:ext cx="5998163" cy="31958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043" r="26009" b="7143"/>
          <a:stretch/>
        </p:blipFill>
        <p:spPr>
          <a:xfrm>
            <a:off x="6958508" y="2845995"/>
            <a:ext cx="4896544" cy="32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44321" y="1212610"/>
            <a:ext cx="1039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Видим что есть наша схема 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674275"/>
            <a:ext cx="915831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44321" y="1212610"/>
            <a:ext cx="10393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Переходим в таск лист</a:t>
            </a:r>
          </a:p>
          <a:p>
            <a:pPr marL="285750" indent="-285750">
              <a:buFont typeface="Wingdings" pitchFamily="2" charset="2"/>
              <a:buChar char="§"/>
            </a:pPr>
            <a:endParaRPr lang="kk-KZ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kk-KZ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kk-KZ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kk-KZ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kk-KZ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Выбираем наш процесс и стартуем 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795984"/>
            <a:ext cx="2048161" cy="12384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08" y="1788674"/>
            <a:ext cx="6904316" cy="12457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4" y="3940912"/>
            <a:ext cx="5995014" cy="16527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3940912"/>
            <a:ext cx="4993196" cy="1652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51757" y="5805264"/>
            <a:ext cx="793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 старта процесса нужно поставить </a:t>
            </a:r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breakpoint</a:t>
            </a:r>
            <a:r>
              <a:rPr lang="kk-KZ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класс Делегат и мониторить 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62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ПРОСТОГО ПРОЦЕССА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744321" y="1212610"/>
            <a:ext cx="10393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Видим что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task </a:t>
            </a:r>
            <a:r>
              <a:rPr lang="kk-KZ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отработался без ошибок и выводит температуру на сегодняшний день </a:t>
            </a:r>
          </a:p>
          <a:p>
            <a:pPr marL="285750" indent="-285750">
              <a:buFont typeface="Wingdings" pitchFamily="2" charset="2"/>
              <a:buChar char="§"/>
            </a:pPr>
            <a:endParaRPr lang="kk-KZ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kk-KZ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k-KZ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30" y="1693191"/>
            <a:ext cx="7282246" cy="22074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30" y="4005064"/>
            <a:ext cx="9505577" cy="25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kk-KZ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ДЗ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695046" y="1212610"/>
            <a:ext cx="103937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Повторить пример своими кейсами (Можете на свое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смотрение создать процесс)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k-KZ" sz="240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*Если </a:t>
            </a:r>
            <a:r>
              <a:rPr lang="kk-KZ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первый таск легко, то можете</a:t>
            </a:r>
            <a:r>
              <a:rPr lang="kk-KZ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добавить в </a:t>
            </a:r>
            <a:r>
              <a:rPr lang="kk-KZ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процесс </a:t>
            </a:r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Pool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Gateway, Events User Task, Service task</a:t>
            </a:r>
            <a:r>
              <a:rPr lang="kk-KZ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2400" dirty="0" smtClean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k-KZ" sz="2400" dirty="0" smtClean="0">
              <a:solidFill>
                <a:srgbClr val="FF0000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k-KZ" sz="2400" dirty="0" smtClean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Видео </a:t>
            </a:r>
            <a:r>
              <a:rPr lang="kk-KZ" sz="2400" dirty="0" smtClean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уроки</a:t>
            </a:r>
            <a:endParaRPr lang="en-US" sz="2400" dirty="0" smtClean="0"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Camunda BPM: </a:t>
            </a:r>
            <a:r>
              <a:rPr lang="en-US" sz="2400" dirty="0" smtClean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</a:t>
            </a:r>
            <a:r>
              <a:rPr lang="en-US" sz="2400" dirty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://</a:t>
            </a:r>
            <a:r>
              <a:rPr lang="en-US" sz="2400" dirty="0" smtClean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www.youtube.com/channel/UCTYG6fjGgHg5p47PqsiaI2w</a:t>
            </a:r>
            <a:endParaRPr lang="en-US" sz="2400" dirty="0" smtClean="0"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/>
              </a:rPr>
              <a:t>BPM Standard:</a:t>
            </a:r>
            <a:r>
              <a:rPr lang="en-US" sz="2400" dirty="0" smtClean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 https://www.youtube.com/watch?v=LABWp3rNdHk&amp;list=PL-6mNeLaDVHDJ5ZwwU9lmdLpDhyKFGDpq</a:t>
            </a:r>
            <a:endParaRPr lang="en-US" sz="2400" dirty="0" smtClean="0"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/>
              </a:rPr>
              <a:t>Events:</a:t>
            </a:r>
            <a:r>
              <a:rPr lang="en-US" sz="2400" dirty="0" smtClean="0">
                <a:latin typeface="Open Sans" panose="020B0606030504020204"/>
              </a:rPr>
              <a:t> </a:t>
            </a:r>
            <a:r>
              <a:rPr lang="en-US" sz="2400" dirty="0">
                <a:latin typeface="Open Sans" panose="020B0606030504020204"/>
                <a:hlinkClick r:id="rId4"/>
              </a:rPr>
              <a:t>https://</a:t>
            </a:r>
            <a:r>
              <a:rPr lang="en-US" sz="2400" dirty="0" smtClean="0">
                <a:latin typeface="Open Sans" panose="020B0606030504020204"/>
                <a:hlinkClick r:id="rId4"/>
              </a:rPr>
              <a:t>www.youtube.com/playlist?list=PL-6mNeLaDVHCQwrA8m_k3A0jCJcTzkR0t</a:t>
            </a:r>
            <a:endParaRPr lang="en-US" sz="2400" dirty="0" smtClean="0">
              <a:latin typeface="Open Sans" panose="020B0606030504020204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/>
              </a:rPr>
              <a:t>Activities</a:t>
            </a:r>
            <a:r>
              <a:rPr lang="en-US" sz="2400" dirty="0">
                <a:solidFill>
                  <a:srgbClr val="FF0000"/>
                </a:solidFill>
                <a:latin typeface="Open Sans" panose="020B0606030504020204"/>
              </a:rPr>
              <a:t>:</a:t>
            </a:r>
            <a:r>
              <a:rPr lang="en-US" sz="2400" dirty="0">
                <a:latin typeface="Open Sans" panose="020B0606030504020204"/>
              </a:rPr>
              <a:t> </a:t>
            </a:r>
            <a:r>
              <a:rPr lang="en-US" sz="2400" dirty="0">
                <a:latin typeface="Open Sans" panose="020B0606030504020204"/>
                <a:hlinkClick r:id="rId5"/>
              </a:rPr>
              <a:t>https://</a:t>
            </a:r>
            <a:r>
              <a:rPr lang="en-US" sz="2400" dirty="0" smtClean="0">
                <a:latin typeface="Open Sans" panose="020B0606030504020204"/>
                <a:hlinkClick r:id="rId5"/>
              </a:rPr>
              <a:t>www.youtube.com/playlist?list=PL-6mNeLaDVHB2cvOmsQsvID86GG9OaRw3</a:t>
            </a:r>
            <a:endParaRPr lang="en-US" sz="2400" dirty="0" smtClean="0">
              <a:latin typeface="Open Sans" panose="020B0606030504020204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Gateways:</a:t>
            </a:r>
            <a:r>
              <a:rPr lang="en-US" sz="2400" dirty="0" smtClean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smtClean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</a:t>
            </a:r>
            <a:r>
              <a:rPr lang="en-US" sz="2400" dirty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://</a:t>
            </a:r>
            <a:r>
              <a:rPr lang="en-US" sz="2400" dirty="0" smtClean="0"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www.youtube.com/playlist?list=PL-6mNeLaDVHBLyaGt_D2oMdghPpFQ6E-K</a:t>
            </a:r>
            <a:endParaRPr lang="en-US" sz="2400" dirty="0" smtClean="0"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Camunda BPM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для </a:t>
            </a:r>
            <a:r>
              <a:rPr lang="ru-RU" sz="2400" dirty="0" smtClean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разработчика</a:t>
            </a:r>
            <a:r>
              <a:rPr lang="en-US" sz="2400" dirty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https://</a:t>
            </a:r>
            <a:r>
              <a:rPr lang="en-US" sz="2400" dirty="0" smtClean="0">
                <a:solidFill>
                  <a:srgbClr val="FF0000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www.youtube.com/watch?v=BHxYtmJK6MQ</a:t>
            </a:r>
            <a:endParaRPr lang="en-US" sz="2400" dirty="0" smtClean="0">
              <a:solidFill>
                <a:srgbClr val="FF0000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kk-KZ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1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4947D45-A247-9C4F-B736-05E8D821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44" y="2924944"/>
            <a:ext cx="3284984" cy="3284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48C9337-3E43-144E-8264-10DB7FD2915D}"/>
              </a:ext>
            </a:extLst>
          </p:cNvPr>
          <p:cNvSpPr txBox="1"/>
          <p:nvPr/>
        </p:nvSpPr>
        <p:spPr>
          <a:xfrm>
            <a:off x="909836" y="1803603"/>
            <a:ext cx="1034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Жизненный цикл управления бизнес-процессами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8655D43-7533-7548-A32A-D5ED2986AF1C}"/>
              </a:ext>
            </a:extLst>
          </p:cNvPr>
          <p:cNvSpPr txBox="1"/>
          <p:nvPr/>
        </p:nvSpPr>
        <p:spPr>
          <a:xfrm>
            <a:off x="6310436" y="3356992"/>
            <a:ext cx="5250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Проектирование)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 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Execution 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Исполнение)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Monitoring 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Мониторинг)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Оптимизация)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ReengineeriOptimization ng 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3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Участники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FC5A4BB9-91B8-7644-BC41-90E8D3A550F6}"/>
              </a:ext>
            </a:extLst>
          </p:cNvPr>
          <p:cNvSpPr/>
          <p:nvPr/>
        </p:nvSpPr>
        <p:spPr>
          <a:xfrm>
            <a:off x="909836" y="1720840"/>
            <a:ext cx="97210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OpenSans" panose="020B0606030504020204" pitchFamily="34" charset="0"/>
              </a:rPr>
              <a:t>Участники управления бизнес-процессами: </a:t>
            </a:r>
          </a:p>
          <a:p>
            <a:endParaRPr lang="ru-RU" sz="3200" dirty="0">
              <a:latin typeface="Open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3200" dirty="0">
                <a:solidFill>
                  <a:srgbClr val="FF0000"/>
                </a:solidFill>
                <a:latin typeface="OpenSans" panose="020B0606030504020204" pitchFamily="34" charset="0"/>
              </a:rPr>
              <a:t>Архитектор процессов </a:t>
            </a:r>
            <a:r>
              <a:rPr lang="ru-RU" sz="3200" dirty="0">
                <a:latin typeface="OpenSans" panose="020B0606030504020204" pitchFamily="34" charset="0"/>
              </a:rPr>
              <a:t>— отвечает за описание и проектирование бизнес-процессов</a:t>
            </a:r>
            <a:r>
              <a:rPr lang="ru-RU" sz="3200" dirty="0" smtClean="0">
                <a:latin typeface="OpenSans" panose="020B0606030504020204" pitchFamily="34" charset="0"/>
              </a:rPr>
              <a:t>.</a:t>
            </a:r>
          </a:p>
          <a:p>
            <a:endParaRPr lang="ru-RU" sz="3200" dirty="0">
              <a:latin typeface="Open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3200" dirty="0" smtClean="0">
                <a:solidFill>
                  <a:srgbClr val="FF0000"/>
                </a:solidFill>
                <a:latin typeface="OpenSans" panose="020B0606030504020204" pitchFamily="34" charset="0"/>
              </a:rPr>
              <a:t>Аналитик</a:t>
            </a:r>
            <a:r>
              <a:rPr lang="ru-RU" sz="3200" dirty="0" smtClean="0">
                <a:latin typeface="OpenSans" panose="020B0606030504020204" pitchFamily="34" charset="0"/>
              </a:rPr>
              <a:t> </a:t>
            </a:r>
            <a:r>
              <a:rPr lang="ru-RU" sz="3200" dirty="0">
                <a:latin typeface="OpenSans" panose="020B0606030504020204" pitchFamily="34" charset="0"/>
              </a:rPr>
              <a:t>— отвечает за построение, внедрение, мониторинг и оптимизацию бизнес-процессов. </a:t>
            </a:r>
            <a:endParaRPr lang="ru-RU" sz="3200" dirty="0" smtClean="0">
              <a:latin typeface="Open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Области применения </a:t>
            </a:r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BPM-</a:t>
            </a:r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BBBDAA1-BFEF-2441-B767-C333E5227E37}"/>
              </a:ext>
            </a:extLst>
          </p:cNvPr>
          <p:cNvSpPr txBox="1"/>
          <p:nvPr/>
        </p:nvSpPr>
        <p:spPr>
          <a:xfrm>
            <a:off x="1070002" y="1135994"/>
            <a:ext cx="5605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Везде, где бизнес-процессы: </a:t>
            </a:r>
          </a:p>
          <a:p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Описаны и формализованы, прозрачны, упорядочены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Используют несколько информационных систем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процессе задействованы несколько участников </a:t>
            </a:r>
          </a:p>
          <a:p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18D06FE3-A96B-0248-BC02-216D9CDD2302}"/>
              </a:ext>
            </a:extLst>
          </p:cNvPr>
          <p:cNvSpPr/>
          <p:nvPr/>
        </p:nvSpPr>
        <p:spPr>
          <a:xfrm>
            <a:off x="1125860" y="3573016"/>
            <a:ext cx="74008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OpenSans" panose="020B0606030504020204" pitchFamily="34" charset="0"/>
              </a:rPr>
              <a:t>Отрасли: </a:t>
            </a:r>
          </a:p>
          <a:p>
            <a:endParaRPr lang="ru-RU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Sans" panose="020B0606030504020204" pitchFamily="34" charset="0"/>
              </a:rPr>
              <a:t>Торговля (оптовая, интернет-магазины)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Sans" panose="020B0606030504020204" pitchFamily="34" charset="0"/>
              </a:rPr>
              <a:t>Банки и финансы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Sans" panose="020B0606030504020204" pitchFamily="34" charset="0"/>
              </a:rPr>
              <a:t>Страхование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Sans" panose="020B0606030504020204" pitchFamily="34" charset="0"/>
              </a:rPr>
              <a:t>Сфера услуг </a:t>
            </a:r>
            <a:endParaRPr lang="ru-RU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Sans" panose="020B0606030504020204" pitchFamily="34" charset="0"/>
              </a:rPr>
              <a:t>Производство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Sans" panose="020B0606030504020204" pitchFamily="34" charset="0"/>
              </a:rPr>
              <a:t>Телекоммуникации и т.д. 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05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3D83594-00D7-944E-B87F-A20ADEA3A9AB}"/>
              </a:ext>
            </a:extLst>
          </p:cNvPr>
          <p:cNvSpPr txBox="1"/>
          <p:nvPr/>
        </p:nvSpPr>
        <p:spPr>
          <a:xfrm>
            <a:off x="1197868" y="170080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(Business Process Modeling Notation)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нотация (система графических обозначений и их описание в формате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XML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бизнес-процесса.</a:t>
            </a:r>
          </a:p>
          <a:p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978B01-B7B5-4140-80D4-C34ED6E1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2950039"/>
            <a:ext cx="2662684" cy="1253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220CC42-2804-B74E-A559-D24622EEC44F}"/>
              </a:ext>
            </a:extLst>
          </p:cNvPr>
          <p:cNvSpPr txBox="1"/>
          <p:nvPr/>
        </p:nvSpPr>
        <p:spPr>
          <a:xfrm>
            <a:off x="1017042" y="423441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Management Group (OMG)</a:t>
            </a:r>
            <a:endParaRPr lang="ru-RU" sz="140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4689D3-0C06-F546-99F8-788836C24181}"/>
              </a:ext>
            </a:extLst>
          </p:cNvPr>
          <p:cNvSpPr txBox="1"/>
          <p:nvPr/>
        </p:nvSpPr>
        <p:spPr>
          <a:xfrm>
            <a:off x="3907905" y="357655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Текущая версия: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2.0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(2.0.2 –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Январь 2014)</a:t>
            </a:r>
          </a:p>
        </p:txBody>
      </p:sp>
    </p:spTree>
    <p:extLst>
      <p:ext uri="{BB962C8B-B14F-4D97-AF65-F5344CB8AC3E}">
        <p14:creationId xmlns:p14="http://schemas.microsoft.com/office/powerpoint/2010/main" val="35802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 </a:t>
            </a:r>
            <a:r>
              <a:rPr lang="en-US" sz="2800" b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BPM?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704939B-FE8B-6B44-AB54-ACB321C9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36" y="1268760"/>
            <a:ext cx="2302987" cy="2406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3215205" y="1772816"/>
            <a:ext cx="7128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Платформа с открытым исходным кодом, обеспечивающая реализацию стандартов: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автоматизация рабочих процессов),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DMN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управление бизнес-правилами)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CMMN</a:t>
            </a:r>
            <a:r>
              <a:rPr lang="ru-RU" sz="24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(событийно-ориентированный подход к управлению процессами)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1D6FB6E-3B61-6F41-A2E8-CED6579D303F}"/>
              </a:ext>
            </a:extLst>
          </p:cNvPr>
          <p:cNvSpPr txBox="1"/>
          <p:nvPr/>
        </p:nvSpPr>
        <p:spPr>
          <a:xfrm>
            <a:off x="1197868" y="4365104"/>
            <a:ext cx="366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Основатели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Services,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компании-разработчика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Camunda, </a:t>
            </a:r>
            <a:r>
              <a:rPr lang="ru-RU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также являются со-авторами стандарта </a:t>
            </a:r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2.0.</a:t>
            </a:r>
            <a:endParaRPr lang="ru-RU" sz="240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24E9FF3-F278-9140-807C-0652DF1826F8}"/>
              </a:ext>
            </a:extLst>
          </p:cNvPr>
          <p:cNvSpPr txBox="1"/>
          <p:nvPr/>
        </p:nvSpPr>
        <p:spPr>
          <a:xfrm>
            <a:off x="5158308" y="4204248"/>
            <a:ext cx="5838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Открытый исходный код (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Community-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версия)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Apache 2.0 / MIT </a:t>
            </a: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лицензии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Технологический стек, основанный на популярном языке программирования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269876" y="980728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</a:t>
            </a:r>
            <a:r>
              <a:rPr lang="ru-RU" sz="28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ЧЕГО СОСТОИТ НОТАЦИЯ BPMN?</a:t>
            </a:r>
            <a:endParaRPr lang="ru-RU" sz="2800" b="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704939B-FE8B-6B44-AB54-ACB321C9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32" y="1412776"/>
            <a:ext cx="2302987" cy="2406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3215205" y="1772816"/>
            <a:ext cx="7128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Язык описания бизнес-процессов опирается на следующие базовые объекты</a:t>
            </a:r>
            <a:r>
              <a:rPr lang="ru-R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</a:t>
            </a:r>
            <a:r>
              <a:rPr lang="ru-R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Событие;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Activity</a:t>
            </a:r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Действия;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Gateway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Шлюзы или Развилки;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Поток.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Данные;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Artefact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Артефакты;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Swimline</a:t>
            </a: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«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плавательные дорожки»;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Pool (</a:t>
            </a:r>
            <a:r>
              <a:rPr lang="ru-RU" sz="20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Пул)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 набор.</a:t>
            </a:r>
          </a:p>
        </p:txBody>
      </p:sp>
    </p:spTree>
    <p:extLst>
      <p:ext uri="{BB962C8B-B14F-4D97-AF65-F5344CB8AC3E}">
        <p14:creationId xmlns:p14="http://schemas.microsoft.com/office/powerpoint/2010/main" val="104190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Грифел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0</TotalTime>
  <Words>1532</Words>
  <Application>Microsoft Office PowerPoint</Application>
  <PresentationFormat>Произвольный</PresentationFormat>
  <Paragraphs>191</Paragraphs>
  <Slides>34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Adobe Devanagari</vt:lpstr>
      <vt:lpstr>Arial</vt:lpstr>
      <vt:lpstr>Arial Black</vt:lpstr>
      <vt:lpstr>Calisto MT</vt:lpstr>
      <vt:lpstr>Franklin Gothic Medium</vt:lpstr>
      <vt:lpstr>Open Sans</vt:lpstr>
      <vt:lpstr>OpenSans</vt:lpstr>
      <vt:lpstr>Trebuchet MS</vt:lpstr>
      <vt:lpstr>Wingdings</vt:lpstr>
      <vt:lpstr>Wingdings 2</vt:lpstr>
      <vt:lpstr>Грифель</vt:lpstr>
      <vt:lpstr>Презентация PowerPoint</vt:lpstr>
      <vt:lpstr>СОДЕРЖАНИЕ</vt:lpstr>
      <vt:lpstr>BPM / BPMN </vt:lpstr>
      <vt:lpstr>BPM / BPMN </vt:lpstr>
      <vt:lpstr>Участники</vt:lpstr>
      <vt:lpstr>Области применения BPM-систем</vt:lpstr>
      <vt:lpstr>BPM / BPMN </vt:lpstr>
      <vt:lpstr>ЧТО ТАКОЕ  CAMUNDA BPM?</vt:lpstr>
      <vt:lpstr>ИЗ ЧЕГО СОСТОИТ НОТАЦИЯ BPMN?</vt:lpstr>
      <vt:lpstr>Token</vt:lpstr>
      <vt:lpstr>EVENT (СОБЫТИЕ) </vt:lpstr>
      <vt:lpstr>EVENT (СОБЫТИЕ)</vt:lpstr>
      <vt:lpstr>ACTIVITY (ДЕЙСТВИЯ)</vt:lpstr>
      <vt:lpstr>ACTIVITY (ДЕЙСТВИЯ)</vt:lpstr>
      <vt:lpstr>GATEWAY (ШЛЮЗ, РАЗВИЛКА)</vt:lpstr>
      <vt:lpstr>GATEWAY (ШЛЮЗ, РАЗВИЛКА)</vt:lpstr>
      <vt:lpstr>FLOW (ПОТОК) И MESSAGE FLOWS (ПОТОК СООБЩЕНИЙ)</vt:lpstr>
      <vt:lpstr>POOL (ПУЛ)</vt:lpstr>
      <vt:lpstr>BPM / BPMN </vt:lpstr>
      <vt:lpstr>КОМПОНЕНТЫ СИСТЕМЫ (COMMUNITY)</vt:lpstr>
      <vt:lpstr>КОМПОНЕНТЫ СИСТЕМЫ (COMMUNITY)</vt:lpstr>
      <vt:lpstr>КОМПОНЕНТЫ СИСТЕМЫ (ENTERPRISE)</vt:lpstr>
      <vt:lpstr>СЦЕНАРИИ ПРИМЕНЕНИЯ CAMUNDA</vt:lpstr>
      <vt:lpstr>Моделирование и развертывание процесса</vt:lpstr>
      <vt:lpstr>СОЗДАНИЕ ПРОСТОГО ПРОЦЕССА</vt:lpstr>
      <vt:lpstr>СОЗДАНИЕ ПРОСТОГО ПРОЦЕССА</vt:lpstr>
      <vt:lpstr>СОЗДАНИЕ ПРОСТОГО ПРОЦЕССА</vt:lpstr>
      <vt:lpstr>СОЗДАНИЕ ПРОСТОГО ПРОЦЕССА</vt:lpstr>
      <vt:lpstr>СОЗДАНИЕ ПРОСТОГО ПРОЦЕССА</vt:lpstr>
      <vt:lpstr>СОЗДАНИЕ ПРОСТОГО ПРОЦЕССА</vt:lpstr>
      <vt:lpstr>СОЗДАНИЕ ПРОСТОГО ПРОЦЕССА</vt:lpstr>
      <vt:lpstr>СОЗДАНИЕ ПРОСТОГО ПРОЦЕССА</vt:lpstr>
      <vt:lpstr>СОЗДАНИЕ ПРОСТОГО ПРОЦЕССА</vt:lpstr>
      <vt:lpstr>ДЗ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2016-01-20T09:09:37Z</dcterms:created>
  <dcterms:modified xsi:type="dcterms:W3CDTF">2021-06-09T13:04:21Z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